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4" r:id="rId9"/>
    <p:sldId id="265" r:id="rId10"/>
    <p:sldId id="266" r:id="rId11"/>
    <p:sldId id="271" r:id="rId12"/>
    <p:sldId id="268" r:id="rId13"/>
    <p:sldId id="269" r:id="rId14"/>
    <p:sldId id="270"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692" y="-5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1137034-7D59-49F9-8043-F5EEFD8C79A3}" type="datetimeFigureOut">
              <a:rPr lang="en-IN" smtClean="0"/>
              <a:t>12-08-2019</a:t>
            </a:fld>
            <a:endParaRPr lang="en-IN"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624F75-4826-4C35-AE23-417918126397}" type="slidenum">
              <a:rPr lang="en-IN" smtClean="0"/>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137034-7D59-49F9-8043-F5EEFD8C79A3}" type="datetimeFigureOut">
              <a:rPr lang="en-IN" smtClean="0"/>
              <a:t>12-08-2019</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6624F75-4826-4C35-AE23-417918126397}" type="slidenum">
              <a:rPr lang="en-IN" smtClean="0"/>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137034-7D59-49F9-8043-F5EEFD8C79A3}" type="datetimeFigureOut">
              <a:rPr lang="en-IN" smtClean="0"/>
              <a:t>12-08-2019</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6624F75-4826-4C35-AE23-417918126397}" type="slidenum">
              <a:rPr lang="en-IN" smtClean="0"/>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137034-7D59-49F9-8043-F5EEFD8C79A3}" type="datetimeFigureOut">
              <a:rPr lang="en-IN" smtClean="0"/>
              <a:t>12-08-2019</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6624F75-4826-4C35-AE23-417918126397}" type="slidenum">
              <a:rPr lang="en-IN" smtClean="0"/>
              <a:t>‹#›</a:t>
            </a:fld>
            <a:endParaRPr lang="en-IN"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1137034-7D59-49F9-8043-F5EEFD8C79A3}" type="datetimeFigureOut">
              <a:rPr lang="en-IN" smtClean="0"/>
              <a:t>12-08-2019</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6624F75-4826-4C35-AE23-417918126397}" type="slidenum">
              <a:rPr lang="en-IN" smtClean="0"/>
              <a:t>‹#›</a:t>
            </a:fld>
            <a:endParaRPr lang="en-IN"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137034-7D59-49F9-8043-F5EEFD8C79A3}" type="datetimeFigureOut">
              <a:rPr lang="en-IN" smtClean="0"/>
              <a:t>12-08-2019</a:t>
            </a:fld>
            <a:endParaRPr lang="en-IN" dirty="0"/>
          </a:p>
        </p:txBody>
      </p:sp>
      <p:sp>
        <p:nvSpPr>
          <p:cNvPr id="6" name="Footer Placeholder 5"/>
          <p:cNvSpPr>
            <a:spLocks noGrp="1"/>
          </p:cNvSpPr>
          <p:nvPr>
            <p:ph type="ftr" sz="quarter" idx="11"/>
          </p:nvPr>
        </p:nvSpPr>
        <p:spPr/>
        <p:txBody>
          <a:bodyPr/>
          <a:lstStyle>
            <a:extLst/>
          </a:lstStyle>
          <a:p>
            <a:endParaRPr lang="en-IN" dirty="0"/>
          </a:p>
        </p:txBody>
      </p:sp>
      <p:sp>
        <p:nvSpPr>
          <p:cNvPr id="7" name="Slide Number Placeholder 6"/>
          <p:cNvSpPr>
            <a:spLocks noGrp="1"/>
          </p:cNvSpPr>
          <p:nvPr>
            <p:ph type="sldNum" sz="quarter" idx="12"/>
          </p:nvPr>
        </p:nvSpPr>
        <p:spPr/>
        <p:txBody>
          <a:bodyPr/>
          <a:lstStyle>
            <a:extLst/>
          </a:lstStyle>
          <a:p>
            <a:fld id="{36624F75-4826-4C35-AE23-417918126397}" type="slidenum">
              <a:rPr lang="en-IN" smtClean="0"/>
              <a:t>‹#›</a:t>
            </a:fld>
            <a:endParaRPr lang="en-IN"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137034-7D59-49F9-8043-F5EEFD8C79A3}" type="datetimeFigureOut">
              <a:rPr lang="en-IN" smtClean="0"/>
              <a:t>12-08-2019</a:t>
            </a:fld>
            <a:endParaRPr lang="en-IN" dirty="0"/>
          </a:p>
        </p:txBody>
      </p:sp>
      <p:sp>
        <p:nvSpPr>
          <p:cNvPr id="8" name="Footer Placeholder 7"/>
          <p:cNvSpPr>
            <a:spLocks noGrp="1"/>
          </p:cNvSpPr>
          <p:nvPr>
            <p:ph type="ftr" sz="quarter" idx="11"/>
          </p:nvPr>
        </p:nvSpPr>
        <p:spPr/>
        <p:txBody>
          <a:bodyPr/>
          <a:lstStyle>
            <a:extLst/>
          </a:lstStyle>
          <a:p>
            <a:endParaRPr lang="en-IN" dirty="0"/>
          </a:p>
        </p:txBody>
      </p:sp>
      <p:sp>
        <p:nvSpPr>
          <p:cNvPr id="9" name="Slide Number Placeholder 8"/>
          <p:cNvSpPr>
            <a:spLocks noGrp="1"/>
          </p:cNvSpPr>
          <p:nvPr>
            <p:ph type="sldNum" sz="quarter" idx="12"/>
          </p:nvPr>
        </p:nvSpPr>
        <p:spPr/>
        <p:txBody>
          <a:bodyPr/>
          <a:lstStyle>
            <a:extLst/>
          </a:lstStyle>
          <a:p>
            <a:fld id="{36624F75-4826-4C35-AE23-417918126397}" type="slidenum">
              <a:rPr lang="en-IN" smtClean="0"/>
              <a:t>‹#›</a:t>
            </a:fld>
            <a:endParaRPr lang="en-IN"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1137034-7D59-49F9-8043-F5EEFD8C79A3}" type="datetimeFigureOut">
              <a:rPr lang="en-IN" smtClean="0"/>
              <a:t>12-08-2019</a:t>
            </a:fld>
            <a:endParaRPr lang="en-IN" dirty="0"/>
          </a:p>
        </p:txBody>
      </p:sp>
      <p:sp>
        <p:nvSpPr>
          <p:cNvPr id="4" name="Footer Placeholder 3"/>
          <p:cNvSpPr>
            <a:spLocks noGrp="1"/>
          </p:cNvSpPr>
          <p:nvPr>
            <p:ph type="ftr" sz="quarter" idx="11"/>
          </p:nvPr>
        </p:nvSpPr>
        <p:spPr/>
        <p:txBody>
          <a:bodyPr/>
          <a:lstStyle>
            <a:extLst/>
          </a:lstStyle>
          <a:p>
            <a:endParaRPr lang="en-IN" dirty="0"/>
          </a:p>
        </p:txBody>
      </p:sp>
      <p:sp>
        <p:nvSpPr>
          <p:cNvPr id="5" name="Slide Number Placeholder 4"/>
          <p:cNvSpPr>
            <a:spLocks noGrp="1"/>
          </p:cNvSpPr>
          <p:nvPr>
            <p:ph type="sldNum" sz="quarter" idx="12"/>
          </p:nvPr>
        </p:nvSpPr>
        <p:spPr/>
        <p:txBody>
          <a:bodyPr/>
          <a:lstStyle>
            <a:extLst/>
          </a:lstStyle>
          <a:p>
            <a:fld id="{36624F75-4826-4C35-AE23-417918126397}" type="slidenum">
              <a:rPr lang="en-IN" smtClean="0"/>
              <a:t>‹#›</a:t>
            </a:fld>
            <a:endParaRPr lang="en-IN"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1137034-7D59-49F9-8043-F5EEFD8C79A3}" type="datetimeFigureOut">
              <a:rPr lang="en-IN" smtClean="0"/>
              <a:t>12-08-2019</a:t>
            </a:fld>
            <a:endParaRPr lang="en-IN" dirty="0"/>
          </a:p>
        </p:txBody>
      </p:sp>
      <p:sp>
        <p:nvSpPr>
          <p:cNvPr id="3" name="Footer Placeholder 2"/>
          <p:cNvSpPr>
            <a:spLocks noGrp="1"/>
          </p:cNvSpPr>
          <p:nvPr>
            <p:ph type="ftr" sz="quarter" idx="11"/>
          </p:nvPr>
        </p:nvSpPr>
        <p:spPr/>
        <p:txBody>
          <a:bodyPr/>
          <a:lstStyle>
            <a:extLst/>
          </a:lstStyle>
          <a:p>
            <a:endParaRPr lang="en-IN" dirty="0"/>
          </a:p>
        </p:txBody>
      </p:sp>
      <p:sp>
        <p:nvSpPr>
          <p:cNvPr id="4" name="Slide Number Placeholder 3"/>
          <p:cNvSpPr>
            <a:spLocks noGrp="1"/>
          </p:cNvSpPr>
          <p:nvPr>
            <p:ph type="sldNum" sz="quarter" idx="12"/>
          </p:nvPr>
        </p:nvSpPr>
        <p:spPr/>
        <p:txBody>
          <a:bodyPr/>
          <a:lstStyle>
            <a:extLst/>
          </a:lstStyle>
          <a:p>
            <a:fld id="{36624F75-4826-4C35-AE23-417918126397}" type="slidenum">
              <a:rPr lang="en-IN" smtClean="0"/>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1137034-7D59-49F9-8043-F5EEFD8C79A3}" type="datetimeFigureOut">
              <a:rPr lang="en-IN" smtClean="0"/>
              <a:t>12-08-2019</a:t>
            </a:fld>
            <a:endParaRPr lang="en-IN" dirty="0"/>
          </a:p>
        </p:txBody>
      </p:sp>
      <p:sp>
        <p:nvSpPr>
          <p:cNvPr id="6" name="Footer Placeholder 5"/>
          <p:cNvSpPr>
            <a:spLocks noGrp="1"/>
          </p:cNvSpPr>
          <p:nvPr>
            <p:ph type="ftr" sz="quarter" idx="11"/>
          </p:nvPr>
        </p:nvSpPr>
        <p:spPr/>
        <p:txBody>
          <a:bodyPr/>
          <a:lstStyle>
            <a:extLst/>
          </a:lstStyle>
          <a:p>
            <a:endParaRPr lang="en-IN" dirty="0"/>
          </a:p>
        </p:txBody>
      </p:sp>
      <p:sp>
        <p:nvSpPr>
          <p:cNvPr id="7" name="Slide Number Placeholder 6"/>
          <p:cNvSpPr>
            <a:spLocks noGrp="1"/>
          </p:cNvSpPr>
          <p:nvPr>
            <p:ph type="sldNum" sz="quarter" idx="12"/>
          </p:nvPr>
        </p:nvSpPr>
        <p:spPr/>
        <p:txBody>
          <a:bodyPr/>
          <a:lstStyle>
            <a:extLst/>
          </a:lstStyle>
          <a:p>
            <a:fld id="{36624F75-4826-4C35-AE23-417918126397}" type="slidenum">
              <a:rPr lang="en-IN" smtClean="0"/>
              <a:t>‹#›</a:t>
            </a:fld>
            <a:endParaRPr lang="en-IN"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1137034-7D59-49F9-8043-F5EEFD8C79A3}" type="datetimeFigureOut">
              <a:rPr lang="en-IN" smtClean="0"/>
              <a:t>12-08-2019</a:t>
            </a:fld>
            <a:endParaRPr lang="en-IN"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624F75-4826-4C35-AE23-417918126397}" type="slidenum">
              <a:rPr lang="en-IN" smtClean="0"/>
              <a:t>‹#›</a:t>
            </a:fld>
            <a:endParaRPr lang="en-IN"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137034-7D59-49F9-8043-F5EEFD8C79A3}" type="datetimeFigureOut">
              <a:rPr lang="en-IN" smtClean="0"/>
              <a:t>12-08-2019</a:t>
            </a:fld>
            <a:endParaRPr lang="en-IN"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624F75-4826-4C35-AE23-417918126397}" type="slidenum">
              <a:rPr lang="en-IN" smtClean="0"/>
              <a:t>‹#›</a:t>
            </a:fld>
            <a:endParaRPr lang="en-IN"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5400" u="sng" dirty="0" smtClean="0"/>
              <a:t>Chapter 1</a:t>
            </a:r>
            <a:endParaRPr lang="en-IN" sz="5400" u="sng" dirty="0"/>
          </a:p>
        </p:txBody>
      </p:sp>
      <p:sp>
        <p:nvSpPr>
          <p:cNvPr id="3" name="Subtitle 2"/>
          <p:cNvSpPr>
            <a:spLocks noGrp="1"/>
          </p:cNvSpPr>
          <p:nvPr>
            <p:ph type="subTitle" idx="1"/>
          </p:nvPr>
        </p:nvSpPr>
        <p:spPr/>
        <p:txBody>
          <a:bodyPr>
            <a:normAutofit fontScale="77500" lnSpcReduction="20000"/>
          </a:bodyPr>
          <a:lstStyle/>
          <a:p>
            <a:r>
              <a:rPr lang="en-IN" sz="5400" b="1" i="1" dirty="0" smtClean="0">
                <a:solidFill>
                  <a:schemeClr val="tx1">
                    <a:lumMod val="75000"/>
                    <a:lumOff val="25000"/>
                  </a:schemeClr>
                </a:solidFill>
              </a:rPr>
              <a:t>Introduction to banking sector</a:t>
            </a:r>
            <a:endParaRPr lang="en-IN" b="1" i="1" dirty="0">
              <a:solidFill>
                <a:schemeClr val="tx1">
                  <a:lumMod val="75000"/>
                  <a:lumOff val="25000"/>
                </a:schemeClr>
              </a:solidFill>
            </a:endParaRPr>
          </a:p>
        </p:txBody>
      </p:sp>
    </p:spTree>
    <p:extLst>
      <p:ext uri="{BB962C8B-B14F-4D97-AF65-F5344CB8AC3E}">
        <p14:creationId xmlns:p14="http://schemas.microsoft.com/office/powerpoint/2010/main" val="12192043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a:xfrm>
            <a:off x="477316" y="6648"/>
            <a:ext cx="8229600" cy="1143000"/>
          </a:xfrm>
        </p:spPr>
        <p:txBody>
          <a:bodyPr>
            <a:normAutofit fontScale="90000"/>
          </a:bodyPr>
          <a:lstStyle/>
          <a:p>
            <a:r>
              <a:rPr lang="en-IN" dirty="0" smtClean="0"/>
              <a:t>Functions of the Reserve Bank :-</a:t>
            </a:r>
            <a:endParaRPr lang="en-IN" dirty="0"/>
          </a:p>
        </p:txBody>
      </p:sp>
      <p:pic>
        <p:nvPicPr>
          <p:cNvPr id="4" name="Content Placeholder 3"/>
          <p:cNvPicPr>
            <a:picLocks noChangeAspect="1"/>
          </p:cNvPicPr>
          <p:nvPr/>
        </p:nvPicPr>
        <p:blipFill>
          <a:blip r:embed="rId2" cstate="print">
            <a:biLevel thresh="5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5536" y="1002266"/>
            <a:ext cx="8280920" cy="5378973"/>
          </a:xfrm>
          <a:prstGeom prst="rect">
            <a:avLst/>
          </a:prstGeom>
          <a:ln w="38100" cap="sq">
            <a:solidFill>
              <a:srgbClr val="000000"/>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p:spPr>
      </p:pic>
    </p:spTree>
    <p:extLst>
      <p:ext uri="{BB962C8B-B14F-4D97-AF65-F5344CB8AC3E}">
        <p14:creationId xmlns:p14="http://schemas.microsoft.com/office/powerpoint/2010/main" val="36739998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Formation</a:t>
            </a:r>
          </a:p>
          <a:p>
            <a:r>
              <a:rPr lang="en-IN" dirty="0" smtClean="0"/>
              <a:t>Capital</a:t>
            </a:r>
          </a:p>
          <a:p>
            <a:r>
              <a:rPr lang="en-IN" dirty="0" smtClean="0"/>
              <a:t>Operations</a:t>
            </a:r>
          </a:p>
          <a:p>
            <a:r>
              <a:rPr lang="en-IN" dirty="0" smtClean="0"/>
              <a:t>Opening of branches</a:t>
            </a:r>
          </a:p>
          <a:p>
            <a:pPr marL="109728" indent="0">
              <a:buNone/>
            </a:pPr>
            <a:endParaRPr lang="en-IN" dirty="0" smtClean="0"/>
          </a:p>
        </p:txBody>
      </p:sp>
      <p:sp>
        <p:nvSpPr>
          <p:cNvPr id="3" name="Title 2"/>
          <p:cNvSpPr>
            <a:spLocks noGrp="1"/>
          </p:cNvSpPr>
          <p:nvPr>
            <p:ph type="title"/>
          </p:nvPr>
        </p:nvSpPr>
        <p:spPr/>
        <p:txBody>
          <a:bodyPr>
            <a:normAutofit fontScale="90000"/>
          </a:bodyPr>
          <a:lstStyle/>
          <a:p>
            <a:r>
              <a:rPr lang="en-IN" dirty="0" smtClean="0"/>
              <a:t>RBI guidelines for the entry of private sector :-</a:t>
            </a:r>
            <a:endParaRPr lang="en-IN" dirty="0"/>
          </a:p>
        </p:txBody>
      </p:sp>
    </p:spTree>
    <p:extLst>
      <p:ext uri="{BB962C8B-B14F-4D97-AF65-F5344CB8AC3E}">
        <p14:creationId xmlns:p14="http://schemas.microsoft.com/office/powerpoint/2010/main" val="25451016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8229600" cy="980728"/>
          </a:xfrm>
        </p:spPr>
        <p:txBody>
          <a:bodyPr>
            <a:normAutofit fontScale="90000"/>
          </a:bodyPr>
          <a:lstStyle/>
          <a:p>
            <a:r>
              <a:rPr lang="en-IN" dirty="0" smtClean="0"/>
              <a:t>Public Sector V\S Private Sector  :-</a:t>
            </a:r>
            <a:endParaRPr lang="en-IN" dirty="0"/>
          </a:p>
        </p:txBody>
      </p:sp>
      <p:sp>
        <p:nvSpPr>
          <p:cNvPr id="4" name="Text Placeholder 3"/>
          <p:cNvSpPr>
            <a:spLocks noGrp="1"/>
          </p:cNvSpPr>
          <p:nvPr>
            <p:ph type="body" idx="1"/>
          </p:nvPr>
        </p:nvSpPr>
        <p:spPr>
          <a:xfrm>
            <a:off x="467544" y="692696"/>
            <a:ext cx="4040188" cy="762000"/>
          </a:xfrm>
        </p:spPr>
        <p:txBody>
          <a:bodyPr/>
          <a:lstStyle/>
          <a:p>
            <a:r>
              <a:rPr lang="en-IN" dirty="0" smtClean="0"/>
              <a:t>Public sector Bank</a:t>
            </a:r>
            <a:endParaRPr lang="en-IN" dirty="0"/>
          </a:p>
        </p:txBody>
      </p:sp>
      <p:sp>
        <p:nvSpPr>
          <p:cNvPr id="5" name="Text Placeholder 4"/>
          <p:cNvSpPr>
            <a:spLocks noGrp="1"/>
          </p:cNvSpPr>
          <p:nvPr>
            <p:ph type="body" sz="half" idx="3"/>
          </p:nvPr>
        </p:nvSpPr>
        <p:spPr>
          <a:xfrm>
            <a:off x="4644008" y="692696"/>
            <a:ext cx="4041775" cy="762000"/>
          </a:xfrm>
        </p:spPr>
        <p:txBody>
          <a:bodyPr/>
          <a:lstStyle/>
          <a:p>
            <a:endParaRPr lang="en-IN" dirty="0"/>
          </a:p>
        </p:txBody>
      </p:sp>
      <p:sp>
        <p:nvSpPr>
          <p:cNvPr id="2" name="Content Placeholder 1"/>
          <p:cNvSpPr>
            <a:spLocks noGrp="1"/>
          </p:cNvSpPr>
          <p:nvPr>
            <p:ph sz="quarter" idx="2"/>
          </p:nvPr>
        </p:nvSpPr>
        <p:spPr>
          <a:xfrm>
            <a:off x="107504" y="1556792"/>
            <a:ext cx="4400228" cy="5184576"/>
          </a:xfrm>
        </p:spPr>
        <p:txBody>
          <a:bodyPr>
            <a:normAutofit fontScale="92500" lnSpcReduction="20000"/>
          </a:bodyPr>
          <a:lstStyle/>
          <a:p>
            <a:r>
              <a:rPr lang="en-IN" dirty="0" smtClean="0"/>
              <a:t>At least 51% ownership with the government.</a:t>
            </a:r>
          </a:p>
          <a:p>
            <a:r>
              <a:rPr lang="en-IN" dirty="0" smtClean="0"/>
              <a:t>They have old set up so capital assets are more.</a:t>
            </a:r>
          </a:p>
          <a:p>
            <a:r>
              <a:rPr lang="en-IN" dirty="0" smtClean="0"/>
              <a:t>Branches are more including those in rural areas.</a:t>
            </a:r>
          </a:p>
          <a:p>
            <a:r>
              <a:rPr lang="en-IN" dirty="0" smtClean="0"/>
              <a:t>Number of employees is much more,&amp; they are organized in Trade Unions.</a:t>
            </a:r>
          </a:p>
          <a:p>
            <a:r>
              <a:rPr lang="en-IN" dirty="0" smtClean="0"/>
              <a:t>Fund income is more as concentration is more on loans &amp; advances.</a:t>
            </a:r>
          </a:p>
          <a:p>
            <a:r>
              <a:rPr lang="en-IN" dirty="0" smtClean="0"/>
              <a:t>Less technology savvy.</a:t>
            </a:r>
          </a:p>
          <a:p>
            <a:r>
              <a:rPr lang="en-IN" dirty="0" smtClean="0"/>
              <a:t>NPAs are quite higher.</a:t>
            </a:r>
          </a:p>
          <a:p>
            <a:r>
              <a:rPr lang="en-IN" dirty="0" smtClean="0"/>
              <a:t>Government control is more</a:t>
            </a:r>
            <a:endParaRPr lang="en-IN" dirty="0"/>
          </a:p>
        </p:txBody>
      </p:sp>
      <p:sp>
        <p:nvSpPr>
          <p:cNvPr id="7" name="Content Placeholder 6"/>
          <p:cNvSpPr>
            <a:spLocks noGrp="1"/>
          </p:cNvSpPr>
          <p:nvPr>
            <p:ph sz="quarter" idx="4"/>
          </p:nvPr>
        </p:nvSpPr>
        <p:spPr>
          <a:xfrm>
            <a:off x="4644008" y="1556791"/>
            <a:ext cx="4392488" cy="5301209"/>
          </a:xfrm>
        </p:spPr>
        <p:txBody>
          <a:bodyPr>
            <a:normAutofit fontScale="92500" lnSpcReduction="10000"/>
          </a:bodyPr>
          <a:lstStyle/>
          <a:p>
            <a:r>
              <a:rPr lang="en-IN" dirty="0" smtClean="0"/>
              <a:t>Majority shareholding lies with the general public.</a:t>
            </a:r>
          </a:p>
          <a:p>
            <a:r>
              <a:rPr lang="en-IN" dirty="0" smtClean="0"/>
              <a:t>Set up with lower capital base.</a:t>
            </a:r>
          </a:p>
          <a:p>
            <a:r>
              <a:rPr lang="en-IN" dirty="0" smtClean="0"/>
              <a:t>Branches are less including those in rural areas.</a:t>
            </a:r>
          </a:p>
          <a:p>
            <a:r>
              <a:rPr lang="en-IN" dirty="0" smtClean="0"/>
              <a:t>Less number of personnel &amp; unions do not pose a problem.</a:t>
            </a:r>
          </a:p>
          <a:p>
            <a:r>
              <a:rPr lang="en-IN" dirty="0" smtClean="0"/>
              <a:t>Fee income is more as they earn commission from loan syndication.</a:t>
            </a:r>
          </a:p>
          <a:p>
            <a:r>
              <a:rPr lang="en-IN" dirty="0" smtClean="0"/>
              <a:t>Use state-of-the-art technology.</a:t>
            </a:r>
          </a:p>
          <a:p>
            <a:r>
              <a:rPr lang="en-IN" dirty="0" smtClean="0"/>
              <a:t>NPAs are much lower.</a:t>
            </a:r>
          </a:p>
          <a:p>
            <a:r>
              <a:rPr lang="en-IN" dirty="0" smtClean="0"/>
              <a:t>More freedom to operate.</a:t>
            </a:r>
            <a:endParaRPr lang="en-IN" dirty="0"/>
          </a:p>
        </p:txBody>
      </p:sp>
    </p:spTree>
    <p:extLst>
      <p:ext uri="{BB962C8B-B14F-4D97-AF65-F5344CB8AC3E}">
        <p14:creationId xmlns:p14="http://schemas.microsoft.com/office/powerpoint/2010/main" val="10006797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63" t="2871" r="463"/>
          <a:stretch/>
        </p:blipFill>
        <p:spPr>
          <a:xfrm>
            <a:off x="185672" y="1988840"/>
            <a:ext cx="8908813" cy="345505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itle 2"/>
          <p:cNvSpPr>
            <a:spLocks noGrp="1"/>
          </p:cNvSpPr>
          <p:nvPr>
            <p:ph type="title"/>
          </p:nvPr>
        </p:nvSpPr>
        <p:spPr/>
        <p:txBody>
          <a:bodyPr/>
          <a:lstStyle/>
          <a:p>
            <a:r>
              <a:rPr lang="en-IN" dirty="0" smtClean="0"/>
              <a:t>Types of Co-operative Bank :-</a:t>
            </a:r>
            <a:endParaRPr lang="en-IN" dirty="0"/>
          </a:p>
        </p:txBody>
      </p:sp>
    </p:spTree>
    <p:extLst>
      <p:ext uri="{BB962C8B-B14F-4D97-AF65-F5344CB8AC3E}">
        <p14:creationId xmlns:p14="http://schemas.microsoft.com/office/powerpoint/2010/main" val="41736742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smtClean="0"/>
              <a:t>Commercial bank V\s Co-operative Bank :-</a:t>
            </a:r>
            <a:endParaRPr lang="en-IN" dirty="0"/>
          </a:p>
        </p:txBody>
      </p:sp>
      <p:sp>
        <p:nvSpPr>
          <p:cNvPr id="4" name="Text Placeholder 3"/>
          <p:cNvSpPr>
            <a:spLocks noGrp="1"/>
          </p:cNvSpPr>
          <p:nvPr>
            <p:ph type="body" idx="1"/>
          </p:nvPr>
        </p:nvSpPr>
        <p:spPr>
          <a:xfrm>
            <a:off x="395536" y="1412776"/>
            <a:ext cx="4040188" cy="762000"/>
          </a:xfrm>
        </p:spPr>
        <p:txBody>
          <a:bodyPr/>
          <a:lstStyle/>
          <a:p>
            <a:pPr algn="ctr"/>
            <a:r>
              <a:rPr lang="en-IN" dirty="0" smtClean="0"/>
              <a:t>Commercial Banks</a:t>
            </a:r>
            <a:endParaRPr lang="en-IN" dirty="0"/>
          </a:p>
        </p:txBody>
      </p:sp>
      <p:sp>
        <p:nvSpPr>
          <p:cNvPr id="6" name="Text Placeholder 5"/>
          <p:cNvSpPr>
            <a:spLocks noGrp="1"/>
          </p:cNvSpPr>
          <p:nvPr>
            <p:ph type="body" sz="half" idx="3"/>
          </p:nvPr>
        </p:nvSpPr>
        <p:spPr>
          <a:xfrm>
            <a:off x="4644008" y="1412776"/>
            <a:ext cx="4041775" cy="762000"/>
          </a:xfrm>
        </p:spPr>
        <p:txBody>
          <a:bodyPr/>
          <a:lstStyle/>
          <a:p>
            <a:pPr algn="ctr"/>
            <a:r>
              <a:rPr lang="en-IN" dirty="0" smtClean="0"/>
              <a:t>Co-operative Banks</a:t>
            </a:r>
            <a:endParaRPr lang="en-IN" dirty="0"/>
          </a:p>
        </p:txBody>
      </p:sp>
      <p:sp>
        <p:nvSpPr>
          <p:cNvPr id="5" name="Content Placeholder 4"/>
          <p:cNvSpPr>
            <a:spLocks noGrp="1"/>
          </p:cNvSpPr>
          <p:nvPr>
            <p:ph sz="quarter" idx="2"/>
          </p:nvPr>
        </p:nvSpPr>
        <p:spPr>
          <a:xfrm>
            <a:off x="467544" y="2204864"/>
            <a:ext cx="4040188" cy="3941763"/>
          </a:xfrm>
        </p:spPr>
        <p:txBody>
          <a:bodyPr>
            <a:normAutofit fontScale="77500" lnSpcReduction="20000"/>
          </a:bodyPr>
          <a:lstStyle/>
          <a:p>
            <a:r>
              <a:rPr lang="en-IN" dirty="0" smtClean="0"/>
              <a:t>These banks function on business line i.e. to earn profit.</a:t>
            </a:r>
          </a:p>
          <a:p>
            <a:r>
              <a:rPr lang="en-IN" dirty="0" smtClean="0"/>
              <a:t>Established as joint stock company or registered as public corporation under separate Act of Parliament. </a:t>
            </a:r>
          </a:p>
          <a:p>
            <a:r>
              <a:rPr lang="en-IN" dirty="0" smtClean="0"/>
              <a:t>Are organized on unitary basis.</a:t>
            </a:r>
          </a:p>
          <a:p>
            <a:r>
              <a:rPr lang="en-IN" dirty="0" smtClean="0"/>
              <a:t>Branch network is spread far and wide within and out of the country.</a:t>
            </a:r>
          </a:p>
          <a:p>
            <a:r>
              <a:rPr lang="en-IN" dirty="0" smtClean="0"/>
              <a:t>They are governed by all sections of the Banking Regulation act,1949.</a:t>
            </a:r>
          </a:p>
          <a:p>
            <a:endParaRPr lang="en-IN" dirty="0"/>
          </a:p>
        </p:txBody>
      </p:sp>
      <p:sp>
        <p:nvSpPr>
          <p:cNvPr id="7" name="Content Placeholder 6"/>
          <p:cNvSpPr>
            <a:spLocks noGrp="1"/>
          </p:cNvSpPr>
          <p:nvPr>
            <p:ph sz="quarter" idx="4"/>
          </p:nvPr>
        </p:nvSpPr>
        <p:spPr>
          <a:xfrm>
            <a:off x="4644008" y="2204864"/>
            <a:ext cx="4041775" cy="3941763"/>
          </a:xfrm>
        </p:spPr>
        <p:txBody>
          <a:bodyPr>
            <a:normAutofit/>
          </a:bodyPr>
          <a:lstStyle/>
          <a:p>
            <a:r>
              <a:rPr lang="en-IN" sz="1800" dirty="0" smtClean="0"/>
              <a:t>The concept of cooperatives banks are “no profit, no loss”.it works on principles of cooperation, self-help &amp; mutual help.</a:t>
            </a:r>
          </a:p>
          <a:p>
            <a:r>
              <a:rPr lang="en-IN" sz="1800" dirty="0" smtClean="0"/>
              <a:t>Are established under the cooperation Societies Acts of different states.</a:t>
            </a:r>
          </a:p>
          <a:p>
            <a:r>
              <a:rPr lang="en-IN" sz="1800" dirty="0" smtClean="0"/>
              <a:t>Have a three-tier set-up</a:t>
            </a:r>
          </a:p>
          <a:p>
            <a:r>
              <a:rPr lang="en-IN" sz="1800" dirty="0" smtClean="0"/>
              <a:t>Area of the operation is restricted to local/district state.</a:t>
            </a:r>
          </a:p>
          <a:p>
            <a:r>
              <a:rPr lang="en-IN" sz="1800" dirty="0" smtClean="0"/>
              <a:t>Only some sections of the Act are applicable to them. </a:t>
            </a:r>
            <a:endParaRPr lang="en-IN" sz="1800" dirty="0"/>
          </a:p>
        </p:txBody>
      </p:sp>
    </p:spTree>
    <p:extLst>
      <p:ext uri="{BB962C8B-B14F-4D97-AF65-F5344CB8AC3E}">
        <p14:creationId xmlns:p14="http://schemas.microsoft.com/office/powerpoint/2010/main" val="40484138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IN" dirty="0" smtClean="0"/>
              <a:t>Domestic Bank v/s Foreign Bank :-</a:t>
            </a:r>
            <a:endParaRPr lang="en-IN" dirty="0"/>
          </a:p>
        </p:txBody>
      </p:sp>
      <p:sp>
        <p:nvSpPr>
          <p:cNvPr id="16" name="Text Placeholder 15"/>
          <p:cNvSpPr>
            <a:spLocks noGrp="1"/>
          </p:cNvSpPr>
          <p:nvPr>
            <p:ph type="body" idx="1"/>
          </p:nvPr>
        </p:nvSpPr>
        <p:spPr>
          <a:xfrm flipV="1">
            <a:off x="323528" y="6772300"/>
            <a:ext cx="4040188" cy="171400"/>
          </a:xfrm>
        </p:spPr>
        <p:txBody>
          <a:bodyPr>
            <a:normAutofit fontScale="25000" lnSpcReduction="20000"/>
          </a:bodyPr>
          <a:lstStyle/>
          <a:p>
            <a:endParaRPr lang="en-IN" dirty="0"/>
          </a:p>
        </p:txBody>
      </p:sp>
      <p:sp>
        <p:nvSpPr>
          <p:cNvPr id="17" name="Text Placeholder 16"/>
          <p:cNvSpPr>
            <a:spLocks noGrp="1"/>
          </p:cNvSpPr>
          <p:nvPr>
            <p:ph type="body" sz="half" idx="3"/>
          </p:nvPr>
        </p:nvSpPr>
        <p:spPr>
          <a:xfrm>
            <a:off x="5292080" y="6804478"/>
            <a:ext cx="3571078" cy="107043"/>
          </a:xfrm>
        </p:spPr>
        <p:txBody>
          <a:bodyPr>
            <a:normAutofit fontScale="25000" lnSpcReduction="20000"/>
          </a:bodyPr>
          <a:lstStyle/>
          <a:p>
            <a:endParaRPr lang="en-IN" dirty="0"/>
          </a:p>
        </p:txBody>
      </p:sp>
      <p:sp>
        <p:nvSpPr>
          <p:cNvPr id="14" name="Content Placeholder 13"/>
          <p:cNvSpPr>
            <a:spLocks noGrp="1"/>
          </p:cNvSpPr>
          <p:nvPr>
            <p:ph sz="quarter" idx="2"/>
          </p:nvPr>
        </p:nvSpPr>
        <p:spPr/>
        <p:txBody>
          <a:bodyPr>
            <a:noAutofit/>
          </a:bodyPr>
          <a:lstStyle/>
          <a:p>
            <a:r>
              <a:rPr lang="en-IN" sz="1800" dirty="0" smtClean="0"/>
              <a:t>It is a joint stock company incorporated in India.</a:t>
            </a:r>
          </a:p>
          <a:p>
            <a:r>
              <a:rPr lang="en-IN" sz="1800" dirty="0" smtClean="0"/>
              <a:t>Area of operation extends to whole of India.</a:t>
            </a:r>
          </a:p>
          <a:p>
            <a:r>
              <a:rPr lang="en-IN" sz="1800" dirty="0" smtClean="0"/>
              <a:t>Income is more from core banking operation i.e. lending.</a:t>
            </a:r>
          </a:p>
          <a:p>
            <a:r>
              <a:rPr lang="en-IN" sz="1800" dirty="0" smtClean="0"/>
              <a:t>Main strength lies in their huge number of branches &amp; the number of employees.</a:t>
            </a:r>
          </a:p>
          <a:p>
            <a:r>
              <a:rPr lang="en-IN" sz="1800" dirty="0" smtClean="0"/>
              <a:t>Obtaining a license from RBI is comparatively easier</a:t>
            </a:r>
          </a:p>
          <a:p>
            <a:r>
              <a:rPr lang="en-IN" sz="1800" dirty="0" smtClean="0"/>
              <a:t>Focus is more on middle and lower income groups.</a:t>
            </a:r>
          </a:p>
          <a:p>
            <a:r>
              <a:rPr lang="en-IN" sz="1800" dirty="0" smtClean="0"/>
              <a:t>Operations are mostly local level.</a:t>
            </a:r>
          </a:p>
        </p:txBody>
      </p:sp>
      <p:sp>
        <p:nvSpPr>
          <p:cNvPr id="15" name="Content Placeholder 14"/>
          <p:cNvSpPr>
            <a:spLocks noGrp="1"/>
          </p:cNvSpPr>
          <p:nvPr>
            <p:ph sz="quarter" idx="4"/>
          </p:nvPr>
        </p:nvSpPr>
        <p:spPr/>
        <p:txBody>
          <a:bodyPr>
            <a:noAutofit/>
          </a:bodyPr>
          <a:lstStyle/>
          <a:p>
            <a:r>
              <a:rPr lang="en-IN" sz="1800" dirty="0" smtClean="0"/>
              <a:t>It is the branch of a joint stock company  incorporated outside India.</a:t>
            </a:r>
          </a:p>
          <a:p>
            <a:r>
              <a:rPr lang="en-IN" sz="1800" dirty="0" smtClean="0"/>
              <a:t>Operations are concentrated in metro and tier 1 cities.</a:t>
            </a:r>
          </a:p>
          <a:p>
            <a:r>
              <a:rPr lang="en-IN" sz="1800" dirty="0" smtClean="0"/>
              <a:t>Income is more fee based and new products like credit card, mutual fund , etc.</a:t>
            </a:r>
          </a:p>
          <a:p>
            <a:r>
              <a:rPr lang="en-IN" sz="1800" dirty="0" smtClean="0"/>
              <a:t>Main strength lies in their technology &amp; vast capital resources as well as their networking.</a:t>
            </a:r>
          </a:p>
          <a:p>
            <a:r>
              <a:rPr lang="en-IN" sz="1800" dirty="0" smtClean="0"/>
              <a:t>It is more difficult to obtain a license from RBI.</a:t>
            </a:r>
          </a:p>
          <a:p>
            <a:r>
              <a:rPr lang="en-IN" sz="1800" dirty="0" smtClean="0"/>
              <a:t>Focus is more on high income groups, large corporates and MNCs.</a:t>
            </a:r>
          </a:p>
          <a:p>
            <a:r>
              <a:rPr lang="en-IN" sz="1800" dirty="0" smtClean="0"/>
              <a:t>Operations are international level.</a:t>
            </a:r>
          </a:p>
        </p:txBody>
      </p:sp>
    </p:spTree>
    <p:extLst>
      <p:ext uri="{BB962C8B-B14F-4D97-AF65-F5344CB8AC3E}">
        <p14:creationId xmlns:p14="http://schemas.microsoft.com/office/powerpoint/2010/main" val="23308386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IN" dirty="0" smtClean="0"/>
              <a:t>Globally financial authorities have created room for the participation of non-bank institutions in enabling payments. </a:t>
            </a:r>
          </a:p>
          <a:p>
            <a:r>
              <a:rPr lang="en-IN" dirty="0" smtClean="0"/>
              <a:t>Pre-paid Instrument Providers (PPIs) :-</a:t>
            </a:r>
          </a:p>
          <a:p>
            <a:pPr marL="109728" indent="0">
              <a:buNone/>
            </a:pPr>
            <a:r>
              <a:rPr lang="en-IN" dirty="0"/>
              <a:t> </a:t>
            </a:r>
            <a:r>
              <a:rPr lang="en-IN" dirty="0" smtClean="0"/>
              <a:t>    It allows customer to store or Pay for goods &amp; services from digital wallets.it accept maximum amount of </a:t>
            </a:r>
            <a:r>
              <a:rPr lang="en-IN" dirty="0" err="1" smtClean="0"/>
              <a:t>Rs</a:t>
            </a:r>
            <a:r>
              <a:rPr lang="en-IN" dirty="0" smtClean="0"/>
              <a:t>. 50,000/- &amp; it required to maintain ESCROW account with a scheduled commercial bank. E.g. of PPI is ‘</a:t>
            </a:r>
            <a:r>
              <a:rPr lang="en-IN" dirty="0" err="1" smtClean="0"/>
              <a:t>PayTm</a:t>
            </a:r>
            <a:r>
              <a:rPr lang="en-IN" dirty="0" smtClean="0"/>
              <a:t>’.  </a:t>
            </a:r>
          </a:p>
        </p:txBody>
      </p:sp>
      <p:sp>
        <p:nvSpPr>
          <p:cNvPr id="7" name="Title 6"/>
          <p:cNvSpPr>
            <a:spLocks noGrp="1"/>
          </p:cNvSpPr>
          <p:nvPr>
            <p:ph type="title"/>
          </p:nvPr>
        </p:nvSpPr>
        <p:spPr/>
        <p:txBody>
          <a:bodyPr/>
          <a:lstStyle/>
          <a:p>
            <a:r>
              <a:rPr lang="en-IN" dirty="0" smtClean="0"/>
              <a:t>Payment Bank :-</a:t>
            </a:r>
            <a:endParaRPr lang="en-IN" dirty="0"/>
          </a:p>
        </p:txBody>
      </p:sp>
    </p:spTree>
    <p:extLst>
      <p:ext uri="{BB962C8B-B14F-4D97-AF65-F5344CB8AC3E}">
        <p14:creationId xmlns:p14="http://schemas.microsoft.com/office/powerpoint/2010/main" val="34166948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Objectives</a:t>
            </a:r>
          </a:p>
          <a:p>
            <a:r>
              <a:rPr lang="en-IN" dirty="0" smtClean="0"/>
              <a:t>Eligible Promoters</a:t>
            </a:r>
          </a:p>
          <a:p>
            <a:r>
              <a:rPr lang="en-IN" dirty="0" smtClean="0"/>
              <a:t>Scope of activities</a:t>
            </a:r>
          </a:p>
          <a:p>
            <a:r>
              <a:rPr lang="en-IN" dirty="0" smtClean="0"/>
              <a:t>Deployment of funds</a:t>
            </a:r>
          </a:p>
          <a:p>
            <a:r>
              <a:rPr lang="en-IN" dirty="0" smtClean="0"/>
              <a:t>Capital requirement</a:t>
            </a:r>
          </a:p>
          <a:p>
            <a:r>
              <a:rPr lang="en-IN" dirty="0" smtClean="0"/>
              <a:t>Promoter’s contribution</a:t>
            </a:r>
          </a:p>
          <a:p>
            <a:r>
              <a:rPr lang="en-IN" dirty="0" smtClean="0"/>
              <a:t>Foreign shareholding</a:t>
            </a:r>
          </a:p>
          <a:p>
            <a:r>
              <a:rPr lang="en-IN" dirty="0" smtClean="0"/>
              <a:t>Application &amp; RBI decision</a:t>
            </a:r>
            <a:endParaRPr lang="en-IN" dirty="0"/>
          </a:p>
        </p:txBody>
      </p:sp>
      <p:sp>
        <p:nvSpPr>
          <p:cNvPr id="3" name="Title 2"/>
          <p:cNvSpPr>
            <a:spLocks noGrp="1"/>
          </p:cNvSpPr>
          <p:nvPr>
            <p:ph type="title"/>
          </p:nvPr>
        </p:nvSpPr>
        <p:spPr/>
        <p:txBody>
          <a:bodyPr>
            <a:normAutofit fontScale="90000"/>
          </a:bodyPr>
          <a:lstStyle/>
          <a:p>
            <a:r>
              <a:rPr lang="en-IN" dirty="0" smtClean="0"/>
              <a:t>RBIs Guidelines for licensing of Payment Banks :-</a:t>
            </a:r>
            <a:endParaRPr lang="en-IN" dirty="0"/>
          </a:p>
        </p:txBody>
      </p:sp>
    </p:spTree>
    <p:extLst>
      <p:ext uri="{BB962C8B-B14F-4D97-AF65-F5344CB8AC3E}">
        <p14:creationId xmlns:p14="http://schemas.microsoft.com/office/powerpoint/2010/main" val="32480792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 Structure &amp; management</a:t>
            </a:r>
          </a:p>
          <a:p>
            <a:r>
              <a:rPr lang="en-IN" dirty="0" smtClean="0"/>
              <a:t>Objectives </a:t>
            </a:r>
          </a:p>
          <a:p>
            <a:pPr marL="1117854" lvl="2" indent="-514350">
              <a:buFont typeface="+mj-lt"/>
              <a:buAutoNum type="arabicPeriod"/>
            </a:pPr>
            <a:r>
              <a:rPr lang="en-IN" sz="2400" dirty="0" smtClean="0"/>
              <a:t>To provide credit &amp; other facilities to small &amp; marginal farmer</a:t>
            </a:r>
          </a:p>
          <a:p>
            <a:pPr marL="1117854" lvl="2" indent="-514350">
              <a:buFont typeface="+mj-lt"/>
              <a:buAutoNum type="arabicPeriod"/>
            </a:pPr>
            <a:r>
              <a:rPr lang="en-IN" sz="2400" dirty="0" smtClean="0"/>
              <a:t>To encourage rural entrepreneurship.</a:t>
            </a:r>
          </a:p>
          <a:p>
            <a:pPr marL="1117854" lvl="2" indent="-514350">
              <a:buFont typeface="+mj-lt"/>
              <a:buAutoNum type="arabicPeriod"/>
            </a:pPr>
            <a:r>
              <a:rPr lang="en-IN" sz="2400" dirty="0" smtClean="0"/>
              <a:t>To increase employment opportunities in the rural areas;</a:t>
            </a:r>
          </a:p>
          <a:p>
            <a:pPr marL="1117854" lvl="2" indent="-514350">
              <a:buFont typeface="+mj-lt"/>
              <a:buAutoNum type="arabicPeriod"/>
            </a:pPr>
            <a:r>
              <a:rPr lang="en-IN" sz="2400" dirty="0" smtClean="0"/>
              <a:t>To provide loan for backward class public.</a:t>
            </a:r>
          </a:p>
        </p:txBody>
      </p:sp>
      <p:sp>
        <p:nvSpPr>
          <p:cNvPr id="3" name="Title 2"/>
          <p:cNvSpPr>
            <a:spLocks noGrp="1"/>
          </p:cNvSpPr>
          <p:nvPr>
            <p:ph type="title"/>
          </p:nvPr>
        </p:nvSpPr>
        <p:spPr/>
        <p:txBody>
          <a:bodyPr/>
          <a:lstStyle/>
          <a:p>
            <a:r>
              <a:rPr lang="en-IN" dirty="0" smtClean="0"/>
              <a:t>Regional Rural Bank (RRB):-</a:t>
            </a:r>
            <a:endParaRPr lang="en-IN" dirty="0"/>
          </a:p>
        </p:txBody>
      </p:sp>
    </p:spTree>
    <p:extLst>
      <p:ext uri="{BB962C8B-B14F-4D97-AF65-F5344CB8AC3E}">
        <p14:creationId xmlns:p14="http://schemas.microsoft.com/office/powerpoint/2010/main" val="1676574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It is deemed to be a co-operative society for the purpose of Income Tax Act, 1961.</a:t>
            </a:r>
            <a:endParaRPr lang="en-IN" dirty="0"/>
          </a:p>
          <a:p>
            <a:r>
              <a:rPr lang="en-IN" dirty="0" smtClean="0"/>
              <a:t>Area of operation is limited to a specified region.</a:t>
            </a:r>
          </a:p>
          <a:p>
            <a:r>
              <a:rPr lang="en-IN" dirty="0" smtClean="0"/>
              <a:t>It grant loans to the small &amp; marginal  farmers, agricultural labourers,</a:t>
            </a:r>
          </a:p>
          <a:p>
            <a:r>
              <a:rPr lang="en-IN" dirty="0" smtClean="0"/>
              <a:t>This is a sponsored bank.</a:t>
            </a:r>
          </a:p>
          <a:p>
            <a:r>
              <a:rPr lang="en-IN" dirty="0" smtClean="0"/>
              <a:t>The RRB charges interest rates as adopted by the co-operative societies in the state.</a:t>
            </a:r>
          </a:p>
          <a:p>
            <a:pPr marL="109728" indent="0">
              <a:buNone/>
            </a:pPr>
            <a:endParaRPr lang="en-IN" dirty="0"/>
          </a:p>
        </p:txBody>
      </p:sp>
      <p:sp>
        <p:nvSpPr>
          <p:cNvPr id="3" name="Title 2"/>
          <p:cNvSpPr>
            <a:spLocks noGrp="1"/>
          </p:cNvSpPr>
          <p:nvPr>
            <p:ph type="title"/>
          </p:nvPr>
        </p:nvSpPr>
        <p:spPr/>
        <p:txBody>
          <a:bodyPr/>
          <a:lstStyle/>
          <a:p>
            <a:r>
              <a:rPr lang="en-IN" dirty="0" smtClean="0"/>
              <a:t>Features :- </a:t>
            </a:r>
            <a:endParaRPr lang="en-IN" dirty="0"/>
          </a:p>
        </p:txBody>
      </p:sp>
    </p:spTree>
    <p:extLst>
      <p:ext uri="{BB962C8B-B14F-4D97-AF65-F5344CB8AC3E}">
        <p14:creationId xmlns:p14="http://schemas.microsoft.com/office/powerpoint/2010/main" val="27544500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Banks are institutions that accepts various types of deposits and use these funds for granting loans.</a:t>
            </a:r>
          </a:p>
          <a:p>
            <a:r>
              <a:rPr lang="en-IN" dirty="0" smtClean="0"/>
              <a:t>It helps in capital formation and capital accumulation. Banks are reservoirs of resources.</a:t>
            </a:r>
          </a:p>
          <a:p>
            <a:r>
              <a:rPr lang="en-IN" dirty="0" smtClean="0"/>
              <a:t>Banks are at the heart of the financial system.</a:t>
            </a:r>
            <a:endParaRPr lang="en-IN" dirty="0"/>
          </a:p>
        </p:txBody>
      </p:sp>
      <p:sp>
        <p:nvSpPr>
          <p:cNvPr id="2" name="Title 1"/>
          <p:cNvSpPr>
            <a:spLocks noGrp="1"/>
          </p:cNvSpPr>
          <p:nvPr>
            <p:ph type="title"/>
          </p:nvPr>
        </p:nvSpPr>
        <p:spPr/>
        <p:txBody>
          <a:bodyPr/>
          <a:lstStyle/>
          <a:p>
            <a:pPr algn="l"/>
            <a:r>
              <a:rPr lang="en-IN" dirty="0" smtClean="0"/>
              <a:t>Introduction :-</a:t>
            </a:r>
            <a:endParaRPr lang="en-IN" dirty="0"/>
          </a:p>
        </p:txBody>
      </p:sp>
    </p:spTree>
    <p:extLst>
      <p:ext uri="{BB962C8B-B14F-4D97-AF65-F5344CB8AC3E}">
        <p14:creationId xmlns:p14="http://schemas.microsoft.com/office/powerpoint/2010/main" val="33268862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Providing short term crop loans.</a:t>
            </a:r>
          </a:p>
          <a:p>
            <a:r>
              <a:rPr lang="en-IN" dirty="0" smtClean="0"/>
              <a:t>Granting  loans to co-operative societies for agricultural purposes.</a:t>
            </a:r>
          </a:p>
          <a:p>
            <a:r>
              <a:rPr lang="en-IN" dirty="0" smtClean="0"/>
              <a:t>Extending term loans for agricultural activities.</a:t>
            </a:r>
          </a:p>
          <a:p>
            <a:r>
              <a:rPr lang="en-IN" dirty="0" smtClean="0"/>
              <a:t>Implementation of different rate of interest</a:t>
            </a:r>
          </a:p>
          <a:p>
            <a:r>
              <a:rPr lang="en-IN" dirty="0" smtClean="0"/>
              <a:t>Setting up &amp; maintenance of godowns &amp; warehouse.</a:t>
            </a:r>
          </a:p>
          <a:p>
            <a:r>
              <a:rPr lang="en-IN" dirty="0" smtClean="0"/>
              <a:t>Reducing the dependency of weaker section</a:t>
            </a:r>
            <a:endParaRPr lang="en-IN" dirty="0"/>
          </a:p>
        </p:txBody>
      </p:sp>
      <p:sp>
        <p:nvSpPr>
          <p:cNvPr id="3" name="Title 2"/>
          <p:cNvSpPr>
            <a:spLocks noGrp="1"/>
          </p:cNvSpPr>
          <p:nvPr>
            <p:ph type="title"/>
          </p:nvPr>
        </p:nvSpPr>
        <p:spPr/>
        <p:txBody>
          <a:bodyPr/>
          <a:lstStyle/>
          <a:p>
            <a:r>
              <a:rPr lang="en-IN" dirty="0" smtClean="0"/>
              <a:t>Functions:-</a:t>
            </a:r>
            <a:endParaRPr lang="en-IN" dirty="0"/>
          </a:p>
        </p:txBody>
      </p:sp>
    </p:spTree>
    <p:extLst>
      <p:ext uri="{BB962C8B-B14F-4D97-AF65-F5344CB8AC3E}">
        <p14:creationId xmlns:p14="http://schemas.microsoft.com/office/powerpoint/2010/main" val="22297441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The word bank has been derived from the French word ‘Banco </a:t>
            </a:r>
            <a:r>
              <a:rPr lang="en-IN" dirty="0"/>
              <a:t>/</a:t>
            </a:r>
            <a:r>
              <a:rPr lang="en-IN" dirty="0" smtClean="0"/>
              <a:t>Bancus </a:t>
            </a:r>
            <a:r>
              <a:rPr lang="en-IN" dirty="0"/>
              <a:t>/</a:t>
            </a:r>
            <a:r>
              <a:rPr lang="en-IN" dirty="0" smtClean="0"/>
              <a:t>Banc/Banque’ which means a ‘bench’. </a:t>
            </a:r>
          </a:p>
          <a:p>
            <a:r>
              <a:rPr lang="en-IN" dirty="0" smtClean="0"/>
              <a:t>In India, Bank of Hindustan was the earliest bank started under European directions.</a:t>
            </a:r>
          </a:p>
          <a:p>
            <a:r>
              <a:rPr lang="en-IN" dirty="0" smtClean="0"/>
              <a:t>In England, the bankers of “Lombardy” had taken the initiative to start modern banking along with their trading activities.</a:t>
            </a:r>
          </a:p>
          <a:p>
            <a:endParaRPr lang="en-IN" dirty="0"/>
          </a:p>
        </p:txBody>
      </p:sp>
      <p:sp>
        <p:nvSpPr>
          <p:cNvPr id="2" name="Title 1"/>
          <p:cNvSpPr>
            <a:spLocks noGrp="1"/>
          </p:cNvSpPr>
          <p:nvPr>
            <p:ph type="title"/>
          </p:nvPr>
        </p:nvSpPr>
        <p:spPr/>
        <p:txBody>
          <a:bodyPr/>
          <a:lstStyle/>
          <a:p>
            <a:pPr algn="l"/>
            <a:r>
              <a:rPr lang="en-IN" dirty="0" smtClean="0"/>
              <a:t>Brief History :-</a:t>
            </a:r>
            <a:endParaRPr lang="en-IN" dirty="0"/>
          </a:p>
        </p:txBody>
      </p:sp>
    </p:spTree>
    <p:extLst>
      <p:ext uri="{BB962C8B-B14F-4D97-AF65-F5344CB8AC3E}">
        <p14:creationId xmlns:p14="http://schemas.microsoft.com/office/powerpoint/2010/main" val="8952731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600" dirty="0" smtClean="0"/>
              <a:t>The Banking Regulation Act,1949 (Sec. 5(B)) defines the term ‘Banking Company’ as ‘a company which transact the business of banking in India’, and the term ‘Banking’ has been defined as ‘Accepting for the purpose of lending and investment of deposits of money from the public, repayable on demand, order or otherwise and withdrawable by cheque, draft or order or otherwise.</a:t>
            </a:r>
            <a:endParaRPr lang="en-IN" sz="2600" dirty="0"/>
          </a:p>
        </p:txBody>
      </p:sp>
      <p:sp>
        <p:nvSpPr>
          <p:cNvPr id="2" name="Title 1"/>
          <p:cNvSpPr>
            <a:spLocks noGrp="1"/>
          </p:cNvSpPr>
          <p:nvPr>
            <p:ph type="title"/>
          </p:nvPr>
        </p:nvSpPr>
        <p:spPr/>
        <p:txBody>
          <a:bodyPr/>
          <a:lstStyle/>
          <a:p>
            <a:pPr algn="l"/>
            <a:r>
              <a:rPr lang="en-IN" dirty="0" smtClean="0"/>
              <a:t>Definitions of Banking :-</a:t>
            </a:r>
            <a:endParaRPr lang="en-IN" dirty="0"/>
          </a:p>
        </p:txBody>
      </p:sp>
    </p:spTree>
    <p:extLst>
      <p:ext uri="{BB962C8B-B14F-4D97-AF65-F5344CB8AC3E}">
        <p14:creationId xmlns:p14="http://schemas.microsoft.com/office/powerpoint/2010/main" val="927151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Dealing in Money</a:t>
            </a:r>
          </a:p>
          <a:p>
            <a:r>
              <a:rPr lang="en-IN" dirty="0" smtClean="0"/>
              <a:t>Deposits must be Withdrawable</a:t>
            </a:r>
          </a:p>
          <a:p>
            <a:r>
              <a:rPr lang="en-IN" dirty="0" smtClean="0"/>
              <a:t>Dealing with Credit</a:t>
            </a:r>
          </a:p>
          <a:p>
            <a:r>
              <a:rPr lang="en-IN" dirty="0" smtClean="0"/>
              <a:t>Middle Man</a:t>
            </a:r>
          </a:p>
          <a:p>
            <a:r>
              <a:rPr lang="en-IN" dirty="0" smtClean="0"/>
              <a:t>Commercial in Nature</a:t>
            </a:r>
          </a:p>
          <a:p>
            <a:r>
              <a:rPr lang="en-IN" dirty="0" smtClean="0"/>
              <a:t>Risk Transformation</a:t>
            </a:r>
          </a:p>
          <a:p>
            <a:r>
              <a:rPr lang="en-IN" dirty="0" smtClean="0"/>
              <a:t>Size Transformation</a:t>
            </a:r>
          </a:p>
          <a:p>
            <a:r>
              <a:rPr lang="en-IN" dirty="0" smtClean="0"/>
              <a:t>Nature of Agent</a:t>
            </a:r>
            <a:endParaRPr lang="en-IN" dirty="0"/>
          </a:p>
        </p:txBody>
      </p:sp>
      <p:sp>
        <p:nvSpPr>
          <p:cNvPr id="2" name="Title 1"/>
          <p:cNvSpPr>
            <a:spLocks noGrp="1"/>
          </p:cNvSpPr>
          <p:nvPr>
            <p:ph type="title"/>
          </p:nvPr>
        </p:nvSpPr>
        <p:spPr/>
        <p:txBody>
          <a:bodyPr/>
          <a:lstStyle/>
          <a:p>
            <a:r>
              <a:rPr lang="en-IN" dirty="0" smtClean="0"/>
              <a:t>Features :-</a:t>
            </a:r>
            <a:endParaRPr lang="en-IN" dirty="0"/>
          </a:p>
        </p:txBody>
      </p:sp>
    </p:spTree>
    <p:extLst>
      <p:ext uri="{BB962C8B-B14F-4D97-AF65-F5344CB8AC3E}">
        <p14:creationId xmlns:p14="http://schemas.microsoft.com/office/powerpoint/2010/main" val="22448478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Accepting Deposits From Public</a:t>
            </a:r>
          </a:p>
          <a:p>
            <a:r>
              <a:rPr lang="en-IN" dirty="0" smtClean="0"/>
              <a:t>Lending money to public</a:t>
            </a:r>
          </a:p>
          <a:p>
            <a:r>
              <a:rPr lang="en-IN" dirty="0" smtClean="0"/>
              <a:t>Transferring money from one place to another</a:t>
            </a:r>
          </a:p>
          <a:p>
            <a:r>
              <a:rPr lang="en-IN" dirty="0" smtClean="0"/>
              <a:t>Doing Government Business transactions</a:t>
            </a:r>
          </a:p>
          <a:p>
            <a:r>
              <a:rPr lang="en-IN" dirty="0" smtClean="0"/>
              <a:t>Keeping valuables in safe custody</a:t>
            </a:r>
          </a:p>
          <a:p>
            <a:r>
              <a:rPr lang="en-IN" dirty="0" smtClean="0"/>
              <a:t>Acting as trustees</a:t>
            </a:r>
            <a:endParaRPr lang="en-IN" dirty="0"/>
          </a:p>
        </p:txBody>
      </p:sp>
      <p:sp>
        <p:nvSpPr>
          <p:cNvPr id="3" name="Title 2"/>
          <p:cNvSpPr>
            <a:spLocks noGrp="1"/>
          </p:cNvSpPr>
          <p:nvPr>
            <p:ph type="title"/>
          </p:nvPr>
        </p:nvSpPr>
        <p:spPr/>
        <p:txBody>
          <a:bodyPr/>
          <a:lstStyle/>
          <a:p>
            <a:r>
              <a:rPr lang="en-IN" dirty="0" smtClean="0"/>
              <a:t>General Functions:-</a:t>
            </a:r>
            <a:endParaRPr lang="en-IN" dirty="0"/>
          </a:p>
        </p:txBody>
      </p:sp>
    </p:spTree>
    <p:extLst>
      <p:ext uri="{BB962C8B-B14F-4D97-AF65-F5344CB8AC3E}">
        <p14:creationId xmlns:p14="http://schemas.microsoft.com/office/powerpoint/2010/main" val="28793468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Principle of Liquidity</a:t>
            </a:r>
          </a:p>
          <a:p>
            <a:r>
              <a:rPr lang="en-IN" dirty="0" smtClean="0"/>
              <a:t>Principle of Solvency</a:t>
            </a:r>
          </a:p>
          <a:p>
            <a:r>
              <a:rPr lang="en-IN" dirty="0" smtClean="0"/>
              <a:t>Principle of Profitability</a:t>
            </a:r>
          </a:p>
          <a:p>
            <a:r>
              <a:rPr lang="en-IN" dirty="0" smtClean="0"/>
              <a:t>Principle of Loan &amp; Investment</a:t>
            </a:r>
          </a:p>
          <a:p>
            <a:r>
              <a:rPr lang="en-IN" dirty="0" smtClean="0"/>
              <a:t>Principle of Saving</a:t>
            </a:r>
          </a:p>
          <a:p>
            <a:r>
              <a:rPr lang="en-IN" dirty="0" smtClean="0"/>
              <a:t>Principle of Service</a:t>
            </a:r>
          </a:p>
          <a:p>
            <a:r>
              <a:rPr lang="en-IN" dirty="0" smtClean="0"/>
              <a:t>Principle of Secrecy</a:t>
            </a:r>
          </a:p>
          <a:p>
            <a:r>
              <a:rPr lang="en-IN" dirty="0" smtClean="0"/>
              <a:t>Principle of Efficiency</a:t>
            </a:r>
          </a:p>
          <a:p>
            <a:r>
              <a:rPr lang="en-IN" dirty="0" smtClean="0"/>
              <a:t>Other Principles</a:t>
            </a:r>
            <a:endParaRPr lang="en-IN" dirty="0"/>
          </a:p>
        </p:txBody>
      </p:sp>
      <p:sp>
        <p:nvSpPr>
          <p:cNvPr id="3" name="Title 2"/>
          <p:cNvSpPr>
            <a:spLocks noGrp="1"/>
          </p:cNvSpPr>
          <p:nvPr>
            <p:ph type="title"/>
          </p:nvPr>
        </p:nvSpPr>
        <p:spPr/>
        <p:txBody>
          <a:bodyPr/>
          <a:lstStyle/>
          <a:p>
            <a:r>
              <a:rPr lang="en-IN" dirty="0" smtClean="0"/>
              <a:t>Principles Of Banking:-</a:t>
            </a:r>
            <a:endParaRPr lang="en-IN" dirty="0"/>
          </a:p>
        </p:txBody>
      </p:sp>
    </p:spTree>
    <p:extLst>
      <p:ext uri="{BB962C8B-B14F-4D97-AF65-F5344CB8AC3E}">
        <p14:creationId xmlns:p14="http://schemas.microsoft.com/office/powerpoint/2010/main" val="2068942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smtClean="0"/>
              <a:t>Organized Sector V\S Unorganized Sector :-</a:t>
            </a:r>
            <a:endParaRPr lang="en-IN" sz="3200" dirty="0"/>
          </a:p>
        </p:txBody>
      </p:sp>
      <p:sp>
        <p:nvSpPr>
          <p:cNvPr id="12" name="Text Placeholder 11"/>
          <p:cNvSpPr>
            <a:spLocks noGrp="1"/>
          </p:cNvSpPr>
          <p:nvPr>
            <p:ph type="body" idx="1"/>
          </p:nvPr>
        </p:nvSpPr>
        <p:spPr>
          <a:xfrm flipV="1">
            <a:off x="323528" y="6669360"/>
            <a:ext cx="4040188" cy="65112"/>
          </a:xfrm>
        </p:spPr>
        <p:txBody>
          <a:bodyPr>
            <a:normAutofit fontScale="25000" lnSpcReduction="20000"/>
          </a:bodyPr>
          <a:lstStyle/>
          <a:p>
            <a:endParaRPr lang="en-IN" dirty="0"/>
          </a:p>
        </p:txBody>
      </p:sp>
      <p:sp>
        <p:nvSpPr>
          <p:cNvPr id="13" name="Text Placeholder 12"/>
          <p:cNvSpPr>
            <a:spLocks noGrp="1"/>
          </p:cNvSpPr>
          <p:nvPr>
            <p:ph type="body" sz="half" idx="3"/>
          </p:nvPr>
        </p:nvSpPr>
        <p:spPr>
          <a:xfrm>
            <a:off x="4644008" y="6597352"/>
            <a:ext cx="4041775" cy="78904"/>
          </a:xfrm>
        </p:spPr>
        <p:txBody>
          <a:bodyPr>
            <a:normAutofit fontScale="25000" lnSpcReduction="20000"/>
          </a:bodyPr>
          <a:lstStyle/>
          <a:p>
            <a:endParaRPr lang="en-IN" dirty="0"/>
          </a:p>
        </p:txBody>
      </p:sp>
      <p:sp>
        <p:nvSpPr>
          <p:cNvPr id="5" name="Content Placeholder 4"/>
          <p:cNvSpPr>
            <a:spLocks noGrp="1"/>
          </p:cNvSpPr>
          <p:nvPr>
            <p:ph sz="quarter" idx="2"/>
          </p:nvPr>
        </p:nvSpPr>
        <p:spPr>
          <a:xfrm>
            <a:off x="457200" y="1444294"/>
            <a:ext cx="4040188" cy="5081050"/>
          </a:xfrm>
        </p:spPr>
        <p:txBody>
          <a:bodyPr>
            <a:normAutofit fontScale="92500" lnSpcReduction="10000"/>
          </a:bodyPr>
          <a:lstStyle/>
          <a:p>
            <a:pPr marL="624078" indent="-514350">
              <a:buFont typeface="+mj-lt"/>
              <a:buAutoNum type="arabicParenR"/>
            </a:pPr>
            <a:r>
              <a:rPr lang="en-IN" dirty="0" smtClean="0"/>
              <a:t>Lend money from own saving.</a:t>
            </a:r>
          </a:p>
          <a:p>
            <a:pPr marL="624078" indent="-514350">
              <a:buFont typeface="+mj-lt"/>
              <a:buAutoNum type="arabicParenR"/>
            </a:pPr>
            <a:r>
              <a:rPr lang="en-IN" dirty="0" smtClean="0"/>
              <a:t>Frequently combine banking with trading activity.</a:t>
            </a:r>
          </a:p>
          <a:p>
            <a:pPr marL="624078" indent="-514350">
              <a:buFont typeface="+mj-lt"/>
              <a:buAutoNum type="arabicParenR"/>
            </a:pPr>
            <a:r>
              <a:rPr lang="en-IN" dirty="0" smtClean="0"/>
              <a:t>Usually charge very high rate of interest.</a:t>
            </a:r>
          </a:p>
          <a:p>
            <a:pPr marL="624078" indent="-514350">
              <a:buFont typeface="+mj-lt"/>
              <a:buAutoNum type="arabicParenR"/>
            </a:pPr>
            <a:r>
              <a:rPr lang="en-IN" dirty="0" smtClean="0"/>
              <a:t>Procedure for borrowing are minimal</a:t>
            </a:r>
          </a:p>
          <a:p>
            <a:pPr marL="624078" indent="-514350">
              <a:buFont typeface="+mj-lt"/>
              <a:buAutoNum type="arabicParenR"/>
            </a:pPr>
            <a:r>
              <a:rPr lang="en-IN" dirty="0" smtClean="0"/>
              <a:t>Usually money has to be returned after a fixed period.</a:t>
            </a:r>
          </a:p>
          <a:p>
            <a:pPr marL="624078" indent="-514350">
              <a:buFont typeface="+mj-lt"/>
              <a:buAutoNum type="arabicParenR"/>
            </a:pPr>
            <a:r>
              <a:rPr lang="en-IN" dirty="0" smtClean="0"/>
              <a:t>No restrictions as to mode of demand or time and place.</a:t>
            </a:r>
            <a:endParaRPr lang="en-IN" dirty="0"/>
          </a:p>
        </p:txBody>
      </p:sp>
      <p:sp>
        <p:nvSpPr>
          <p:cNvPr id="11" name="Content Placeholder 10"/>
          <p:cNvSpPr>
            <a:spLocks noGrp="1"/>
          </p:cNvSpPr>
          <p:nvPr>
            <p:ph sz="quarter" idx="4"/>
          </p:nvPr>
        </p:nvSpPr>
        <p:spPr>
          <a:xfrm>
            <a:off x="4645025" y="1444294"/>
            <a:ext cx="4041775" cy="5081050"/>
          </a:xfrm>
        </p:spPr>
        <p:txBody>
          <a:bodyPr>
            <a:normAutofit fontScale="92500" lnSpcReduction="10000"/>
          </a:bodyPr>
          <a:lstStyle/>
          <a:p>
            <a:pPr marL="624078" indent="-514350">
              <a:buFont typeface="+mj-lt"/>
              <a:buAutoNum type="arabicParenR"/>
            </a:pPr>
            <a:r>
              <a:rPr lang="en-IN" dirty="0" smtClean="0"/>
              <a:t>Lending from deposits received from general public.</a:t>
            </a:r>
          </a:p>
          <a:p>
            <a:pPr marL="624078" indent="-514350">
              <a:buFont typeface="+mj-lt"/>
              <a:buAutoNum type="arabicParenR"/>
            </a:pPr>
            <a:r>
              <a:rPr lang="en-IN" dirty="0" smtClean="0"/>
              <a:t>Trading activity is prohibited.</a:t>
            </a:r>
          </a:p>
          <a:p>
            <a:pPr marL="624078" indent="-514350">
              <a:buFont typeface="+mj-lt"/>
              <a:buAutoNum type="arabicParenR"/>
            </a:pPr>
            <a:r>
              <a:rPr lang="en-IN" dirty="0" smtClean="0"/>
              <a:t>Rate of interest are comparatively lower.</a:t>
            </a:r>
          </a:p>
          <a:p>
            <a:pPr marL="624078" indent="-514350">
              <a:buFont typeface="+mj-lt"/>
              <a:buAutoNum type="arabicParenR"/>
            </a:pPr>
            <a:r>
              <a:rPr lang="en-IN" dirty="0" smtClean="0"/>
              <a:t>Paper work, formalities are more.</a:t>
            </a:r>
          </a:p>
          <a:p>
            <a:pPr marL="624078" indent="-514350">
              <a:buFont typeface="+mj-lt"/>
              <a:buAutoNum type="arabicParenR"/>
            </a:pPr>
            <a:r>
              <a:rPr lang="en-IN" dirty="0" smtClean="0"/>
              <a:t>Money has to be returned on demand.</a:t>
            </a:r>
          </a:p>
          <a:p>
            <a:pPr marL="624078" indent="-514350">
              <a:buFont typeface="+mj-lt"/>
              <a:buAutoNum type="arabicParenR"/>
            </a:pPr>
            <a:r>
              <a:rPr lang="en-IN" dirty="0" smtClean="0"/>
              <a:t>Demand can be made only through cheques, drafts, order, etc. during working hours in bank premises.</a:t>
            </a:r>
            <a:endParaRPr lang="en-IN" dirty="0"/>
          </a:p>
        </p:txBody>
      </p:sp>
    </p:spTree>
    <p:extLst>
      <p:ext uri="{BB962C8B-B14F-4D97-AF65-F5344CB8AC3E}">
        <p14:creationId xmlns:p14="http://schemas.microsoft.com/office/powerpoint/2010/main" val="42056096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57200" y="1484785"/>
            <a:ext cx="8229600" cy="4896544"/>
          </a:xfrm>
          <a:prstGeom prst="rect">
            <a:avLst/>
          </a:prstGeom>
          <a:ln w="38100" cap="sq">
            <a:solidFill>
              <a:srgbClr val="000000"/>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p:spPr>
      </p:pic>
      <p:sp>
        <p:nvSpPr>
          <p:cNvPr id="7" name="Title 6"/>
          <p:cNvSpPr>
            <a:spLocks noGrp="1"/>
          </p:cNvSpPr>
          <p:nvPr>
            <p:ph type="title"/>
          </p:nvPr>
        </p:nvSpPr>
        <p:spPr/>
        <p:txBody>
          <a:bodyPr/>
          <a:lstStyle/>
          <a:p>
            <a:r>
              <a:rPr lang="en-IN" dirty="0" smtClean="0"/>
              <a:t>Types of Banks :-</a:t>
            </a:r>
            <a:endParaRPr lang="en-IN" dirty="0"/>
          </a:p>
        </p:txBody>
      </p:sp>
    </p:spTree>
    <p:extLst>
      <p:ext uri="{BB962C8B-B14F-4D97-AF65-F5344CB8AC3E}">
        <p14:creationId xmlns:p14="http://schemas.microsoft.com/office/powerpoint/2010/main" val="6011344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290</TotalTime>
  <Words>1100</Words>
  <Application>Microsoft Office PowerPoint</Application>
  <PresentationFormat>On-screen Show (4:3)</PresentationFormat>
  <Paragraphs>138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Chapter 1</vt:lpstr>
      <vt:lpstr>Introduction :-</vt:lpstr>
      <vt:lpstr>Brief History :-</vt:lpstr>
      <vt:lpstr>Definitions of Banking :-</vt:lpstr>
      <vt:lpstr>Features :-</vt:lpstr>
      <vt:lpstr>General Functions:-</vt:lpstr>
      <vt:lpstr>Principles Of Banking:-</vt:lpstr>
      <vt:lpstr>Organized Sector V\S Unorganized Sector :-</vt:lpstr>
      <vt:lpstr>Types of Banks :-</vt:lpstr>
      <vt:lpstr>Functions of the Reserve Bank :-</vt:lpstr>
      <vt:lpstr>RBI guidelines for the entry of private sector :-</vt:lpstr>
      <vt:lpstr>Public Sector V\S Private Sector  :-</vt:lpstr>
      <vt:lpstr>Types of Co-operative Bank :-</vt:lpstr>
      <vt:lpstr>Commercial bank V\s Co-operative Bank :-</vt:lpstr>
      <vt:lpstr>Domestic Bank v/s Foreign Bank :-</vt:lpstr>
      <vt:lpstr>Payment Bank :-</vt:lpstr>
      <vt:lpstr>RBIs Guidelines for licensing of Payment Banks :-</vt:lpstr>
      <vt:lpstr>Regional Rural Bank (RRB):-</vt:lpstr>
      <vt:lpstr>Features :- </vt:lpstr>
      <vt:lpstr>Functions:-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admin</dc:creator>
  <cp:lastModifiedBy>USER</cp:lastModifiedBy>
  <cp:revision>27</cp:revision>
  <dcterms:created xsi:type="dcterms:W3CDTF">2019-06-25T14:53:29Z</dcterms:created>
  <dcterms:modified xsi:type="dcterms:W3CDTF">2019-08-12T06:40:06Z</dcterms:modified>
</cp:coreProperties>
</file>